
<file path=[Content_Types].xml><?xml version="1.0" encoding="utf-8"?>
<Types xmlns="http://schemas.openxmlformats.org/package/2006/content-types"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9.xml" ContentType="application/vnd.openxmlformats-officedocument.presentationml.notesSlide+xml"/>
  <Override PartName="/ppt/slides/slide5.xml" ContentType="application/vnd.openxmlformats-officedocument.presentationml.slide+xml"/>
  <Override PartName="/ppt/slideLayouts/slideLayout11.xml" ContentType="application/vnd.openxmlformats-officedocument.presentationml.slideLayout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notesSlides/notesSlide12.xml" ContentType="application/vnd.openxmlformats-officedocument.presentationml.notesSlide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Default Extension="xml" ContentType="application/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Default Extension="fntdata" ContentType="application/x-fontdata"/>
  <Override PartName="/ppt/notesSlides/notesSlide6.xml" ContentType="application/vnd.openxmlformats-officedocument.presentationml.notesSlide+xml"/>
  <Default Extension="gif" ContentType="image/gif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embedTrueTypeFonts="1" saveSubsetFonts="1" autoCompressPictures="0">
  <p:sldMasterIdLst>
    <p:sldMasterId id="2147483659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5143500" type="screen16x9"/>
  <p:notesSz cx="6858000" cy="9144000"/>
  <p:embeddedFontLst>
    <p:embeddedFont>
      <p:font typeface="Pinyon Script"/>
      <p:regular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35" d="100"/>
          <a:sy n="135" d="100"/>
        </p:scale>
        <p:origin x="-120" y="-44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font" Target="fonts/font1.fntdata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Shape 1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Shape 1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>
  <p:cSld name="Title slid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 name="Big number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>
  <p:cSld name="Blank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>
  <p:cSld name="Section head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">
  <p:cSld name="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ColTx">
  <p:cSld name="Title and two 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>
  <p:cSld name="Title 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 name="One column 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 name="Main poi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 name="Section title and 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 name="Ca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hyperlink" Target="http://firstglance.jmol.org" TargetMode="Externa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pPr lvl="0" algn="r">
                <a:spcBef>
                  <a:spcPts val="0"/>
                </a:spcBef>
                <a:buNone/>
              </a:pPr>
              <a:t>‹#›</a:t>
            </a:fld>
            <a:endParaRPr lang="en" sz="1000">
              <a:solidFill>
                <a:schemeClr val="dk2"/>
              </a:solidFill>
            </a:endParaRPr>
          </a:p>
        </p:txBody>
      </p:sp>
      <p:sp>
        <p:nvSpPr>
          <p:cNvPr id="9" name="Shape 9"/>
          <p:cNvSpPr txBox="1"/>
          <p:nvPr/>
        </p:nvSpPr>
        <p:spPr>
          <a:xfrm>
            <a:off x="373475" y="4703625"/>
            <a:ext cx="29751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666666"/>
                </a:solidFill>
              </a:rPr>
              <a:t>May 2016 - </a:t>
            </a:r>
            <a:r>
              <a:rPr lang="en" u="sng">
                <a:solidFill>
                  <a:schemeClr val="hlink"/>
                </a:solidFill>
                <a:hlinkClick r:id="rId13"/>
              </a:rPr>
              <a:t>FirstGlance.Jmol.Org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firstglance.jmol.or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proteopedia.org/wiki/index.php/Practical_Guide_to_Homology_Modeling" TargetMode="External"/><Relationship Id="rId4" Type="http://schemas.openxmlformats.org/officeDocument/2006/relationships/hyperlink" Target="http://firstglance.jmol.org" TargetMode="External"/><Relationship Id="rId5" Type="http://schemas.openxmlformats.org/officeDocument/2006/relationships/hyperlink" Target="http://proteopedia.org/wiki/index.php/PDB_identification_code" TargetMode="External"/><Relationship Id="rId6" Type="http://schemas.openxmlformats.org/officeDocument/2006/relationships/hyperlink" Target="http://proteopedia.org/wiki/index.php/Atomic_coordinate_file" TargetMode="External"/><Relationship Id="rId7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proteopedia.org/wiki/index.php/Atomic_coordinate_file" TargetMode="External"/><Relationship Id="rId4" Type="http://schemas.openxmlformats.org/officeDocument/2006/relationships/hyperlink" Target="http://firstglance.jmol.org" TargetMode="External"/><Relationship Id="rId5" Type="http://schemas.openxmlformats.org/officeDocument/2006/relationships/hyperlink" Target="http://proteopedia.org/wiki/index.php/Biological_Unit" TargetMode="External"/><Relationship Id="rId6" Type="http://schemas.openxmlformats.org/officeDocument/2006/relationships/hyperlink" Target="http://proteopedia.org/wiki/index.php/Introduction_to_Evolutionary_Conservation" TargetMode="External"/><Relationship Id="rId7" Type="http://schemas.openxmlformats.org/officeDocument/2006/relationships/image" Target="../media/image14.png"/><Relationship Id="rId8" Type="http://schemas.openxmlformats.org/officeDocument/2006/relationships/hyperlink" Target="http://proteopedia.org/wiki/index.php/Practical_Guide_to_Homology_Modeling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proteopedia.org/wiki/index.php/Help:Making_animations_for_Powerpoint" TargetMode="External"/><Relationship Id="rId4" Type="http://schemas.openxmlformats.org/officeDocument/2006/relationships/hyperlink" Target="http://proteopedia.org/wiki/index.php/User:Ke_Xiao/Geobacter_pilus_models%23Download" TargetMode="External"/><Relationship Id="rId5" Type="http://schemas.openxmlformats.org/officeDocument/2006/relationships/hyperlink" Target="http://firstglance.jmol.org" TargetMode="External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proteopedia.org/wiki/index.php/Biological_Unit" TargetMode="External"/><Relationship Id="rId4" Type="http://schemas.openxmlformats.org/officeDocument/2006/relationships/image" Target="../media/image1.gif"/><Relationship Id="rId5" Type="http://schemas.openxmlformats.org/officeDocument/2006/relationships/image" Target="../media/image2.gif"/><Relationship Id="rId6" Type="http://schemas.openxmlformats.org/officeDocument/2006/relationships/hyperlink" Target="http://watcut.uwaterloo.ca/tools/makemultimer/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proteopedia.org/wiki/index.php/Introduction_to_Evolutionary_Conservation" TargetMode="External"/><Relationship Id="rId4" Type="http://schemas.openxmlformats.org/officeDocument/2006/relationships/hyperlink" Target="http://consurf.tau.ac.il" TargetMode="External"/><Relationship Id="rId5" Type="http://schemas.openxmlformats.org/officeDocument/2006/relationships/image" Target="../media/image3.png"/><Relationship Id="rId6" Type="http://schemas.openxmlformats.org/officeDocument/2006/relationships/image" Target="../media/image4.gi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proteopedia.org/wiki/index.php/Cation-pi_interaction" TargetMode="External"/><Relationship Id="rId4" Type="http://schemas.openxmlformats.org/officeDocument/2006/relationships/image" Target="../media/image5.gif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4" Type="http://schemas.openxmlformats.org/officeDocument/2006/relationships/image" Target="../media/image7.gif"/><Relationship Id="rId5" Type="http://schemas.openxmlformats.org/officeDocument/2006/relationships/image" Target="../media/image8.png"/><Relationship Id="rId6" Type="http://schemas.openxmlformats.org/officeDocument/2006/relationships/hyperlink" Target="http://opm.phar.umich.edu/protein.php?search=1r3j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4" Type="http://schemas.openxmlformats.org/officeDocument/2006/relationships/image" Target="../media/image10.gif"/><Relationship Id="rId5" Type="http://schemas.openxmlformats.org/officeDocument/2006/relationships/hyperlink" Target="http://www.cell.com/biophysj/abstract/S0006-3495(94)80618-6" TargetMode="External"/><Relationship Id="rId6" Type="http://schemas.openxmlformats.org/officeDocument/2006/relationships/hyperlink" Target="http://proteopedia.org/wiki/index.php/Jmol/Visualizing_large_molecules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4" Type="http://schemas.openxmlformats.org/officeDocument/2006/relationships/hyperlink" Target="http://proteopedia.org/wiki/index.php/Jmol/Visualizing_large_molecules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ture.com/articles/srep23385" TargetMode="External"/><Relationship Id="rId4" Type="http://schemas.openxmlformats.org/officeDocument/2006/relationships/hyperlink" Target="http://proteopedia.org/wiki/index.php/Ke_Xiao/1" TargetMode="External"/><Relationship Id="rId5" Type="http://schemas.openxmlformats.org/officeDocument/2006/relationships/image" Target="../media/image12.gif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ctrTitle"/>
          </p:nvPr>
        </p:nvSpPr>
        <p:spPr>
          <a:xfrm>
            <a:off x="311700" y="318575"/>
            <a:ext cx="8520600" cy="138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600" dirty="0"/>
              <a:t>Examples of animations made with </a:t>
            </a:r>
            <a:r>
              <a:rPr lang="en" sz="3600" i="1" u="sng" dirty="0">
                <a:solidFill>
                  <a:schemeClr val="hlink"/>
                </a:solidFill>
                <a:hlinkClick r:id="rId3"/>
              </a:rPr>
              <a:t>FirstGlance in Jmol</a:t>
            </a:r>
          </a:p>
        </p:txBody>
      </p:sp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1</a:t>
            </a:fld>
            <a:endParaRPr lang="en"/>
          </a:p>
        </p:txBody>
      </p:sp>
      <p:sp>
        <p:nvSpPr>
          <p:cNvPr id="63" name="Shape 63"/>
          <p:cNvSpPr txBox="1"/>
          <p:nvPr/>
        </p:nvSpPr>
        <p:spPr>
          <a:xfrm>
            <a:off x="1509750" y="1834444"/>
            <a:ext cx="6124500" cy="132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2400" dirty="0"/>
              <a:t>The following animations were made </a:t>
            </a:r>
            <a:r>
              <a:rPr lang="en" sz="2400" u="sng" dirty="0"/>
              <a:t>easily</a:t>
            </a:r>
            <a:r>
              <a:rPr lang="en" sz="2400" dirty="0"/>
              <a:t> from the </a:t>
            </a:r>
            <a:r>
              <a:rPr lang="en" sz="2400" i="1" dirty="0"/>
              <a:t>Save Animation</a:t>
            </a:r>
            <a:r>
              <a:rPr lang="en" sz="2400" dirty="0"/>
              <a:t> dialog, as illustrated at the end of this presentation</a:t>
            </a:r>
            <a:r>
              <a:rPr lang="en" sz="2400" dirty="0" smtClean="0"/>
              <a:t>.</a:t>
            </a:r>
            <a:endParaRPr lang="en-US" sz="2400" dirty="0" smtClean="0"/>
          </a:p>
          <a:p>
            <a:pPr lvl="0" algn="ctr">
              <a:spcBef>
                <a:spcPts val="0"/>
              </a:spcBef>
              <a:buNone/>
            </a:pPr>
            <a:endParaRPr lang="en-US" sz="2400" dirty="0" smtClean="0"/>
          </a:p>
          <a:p>
            <a:pPr lvl="0" algn="ctr">
              <a:spcBef>
                <a:spcPts val="0"/>
              </a:spcBef>
              <a:buNone/>
            </a:pPr>
            <a:r>
              <a:rPr lang="en-US" sz="2400" dirty="0" smtClean="0"/>
              <a:t>Animations move </a:t>
            </a:r>
            <a:r>
              <a:rPr lang="en-US" sz="2400" dirty="0" smtClean="0">
                <a:solidFill>
                  <a:srgbClr val="FF0000"/>
                </a:solidFill>
              </a:rPr>
              <a:t>only when the slides are projected!</a:t>
            </a:r>
            <a:endParaRPr lang="en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>
            <a:spLocks noGrp="1"/>
          </p:cNvSpPr>
          <p:nvPr>
            <p:ph type="title"/>
          </p:nvPr>
        </p:nvSpPr>
        <p:spPr>
          <a:xfrm>
            <a:off x="311700" y="185550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600"/>
              <a:t>Methods for Generating Animations in FirstGlance. I.</a:t>
            </a:r>
          </a:p>
        </p:txBody>
      </p:sp>
      <p:sp>
        <p:nvSpPr>
          <p:cNvPr id="146" name="Shape 146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 rtl="0">
                <a:spcBef>
                  <a:spcPts val="0"/>
                </a:spcBef>
                <a:buNone/>
              </a:pPr>
              <a:t>10</a:t>
            </a:fld>
            <a:endParaRPr lang="en"/>
          </a:p>
        </p:txBody>
      </p:sp>
      <p:sp>
        <p:nvSpPr>
          <p:cNvPr id="147" name="Shape 147"/>
          <p:cNvSpPr txBox="1"/>
          <p:nvPr/>
        </p:nvSpPr>
        <p:spPr>
          <a:xfrm>
            <a:off x="390650" y="833125"/>
            <a:ext cx="5199000" cy="383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330200" rtl="0">
              <a:spcBef>
                <a:spcPts val="0"/>
              </a:spcBef>
              <a:buSzPct val="100000"/>
              <a:buAutoNum type="arabicPeriod"/>
            </a:pPr>
            <a:r>
              <a:rPr lang="en" sz="1600"/>
              <a:t>Display the </a:t>
            </a:r>
            <a:r>
              <a:rPr lang="en" sz="1600" u="sng">
                <a:solidFill>
                  <a:schemeClr val="hlink"/>
                </a:solidFill>
                <a:hlinkClick r:id="rId3"/>
              </a:rPr>
              <a:t>molecular model of interest </a:t>
            </a:r>
            <a:r>
              <a:rPr lang="en" sz="1600"/>
              <a:t>in </a:t>
            </a:r>
            <a:r>
              <a:rPr lang="en" sz="1600" u="sng">
                <a:solidFill>
                  <a:schemeClr val="hlink"/>
                </a:solidFill>
                <a:hlinkClick r:id="rId4"/>
              </a:rPr>
              <a:t>FirstGlance in Jmol</a:t>
            </a:r>
            <a:r>
              <a:rPr lang="en" sz="1600"/>
              <a:t>:</a:t>
            </a:r>
          </a:p>
          <a:p>
            <a:pPr marL="914400" lvl="1" indent="-228600" rtl="0">
              <a:spcBef>
                <a:spcPts val="0"/>
              </a:spcBef>
              <a:buAutoNum type="alphaLcPeriod"/>
            </a:pPr>
            <a:r>
              <a:rPr lang="en"/>
              <a:t>Enter a </a:t>
            </a:r>
            <a:r>
              <a:rPr lang="en" u="sng">
                <a:solidFill>
                  <a:schemeClr val="hlink"/>
                </a:solidFill>
                <a:hlinkClick r:id="rId5"/>
              </a:rPr>
              <a:t>PDB code</a:t>
            </a:r>
            <a:r>
              <a:rPr lang="en"/>
              <a:t> or</a:t>
            </a:r>
          </a:p>
          <a:p>
            <a:pPr marL="914400" lvl="1" indent="-228600" rtl="0">
              <a:spcBef>
                <a:spcPts val="0"/>
              </a:spcBef>
              <a:buAutoNum type="alphaLcPeriod"/>
            </a:pPr>
            <a:r>
              <a:rPr lang="en"/>
              <a:t>Upload a </a:t>
            </a:r>
            <a:r>
              <a:rPr lang="en" u="sng">
                <a:solidFill>
                  <a:schemeClr val="hlink"/>
                </a:solidFill>
                <a:hlinkClick r:id="rId6"/>
              </a:rPr>
              <a:t>PDB file</a:t>
            </a:r>
            <a:r>
              <a:rPr lang="en"/>
              <a:t> from your computer or</a:t>
            </a:r>
          </a:p>
          <a:p>
            <a:pPr marL="914400" lvl="1" indent="-228600" rtl="0">
              <a:spcBef>
                <a:spcPts val="0"/>
              </a:spcBef>
              <a:buAutoNum type="alphaLcPeriod"/>
            </a:pPr>
            <a:r>
              <a:rPr lang="en"/>
              <a:t>Specify the URL of a model online.</a:t>
            </a:r>
          </a:p>
          <a:p>
            <a:pPr marL="457200" lvl="0" indent="-330200" rtl="0">
              <a:spcBef>
                <a:spcPts val="0"/>
              </a:spcBef>
              <a:buSzPct val="100000"/>
              <a:buAutoNum type="arabicPeriod"/>
            </a:pPr>
            <a:r>
              <a:rPr lang="en" sz="1600"/>
              <a:t>Render and color the model as desired using the many options in FirstGlance.</a:t>
            </a:r>
          </a:p>
          <a:p>
            <a:pPr marL="457200" lvl="0" indent="-330200" rtl="0">
              <a:spcBef>
                <a:spcPts val="0"/>
              </a:spcBef>
              <a:buSzPct val="100000"/>
              <a:buAutoNum type="arabicPeriod"/>
            </a:pPr>
            <a:r>
              <a:rPr lang="en" sz="1600"/>
              <a:t>Click on </a:t>
            </a:r>
            <a:r>
              <a:rPr lang="en" sz="1600" i="1"/>
              <a:t>Save Image or Animation for Powerpoint.</a:t>
            </a:r>
          </a:p>
          <a:p>
            <a:pPr marL="457200" lvl="0" indent="-330200" rtl="0">
              <a:spcBef>
                <a:spcPts val="0"/>
              </a:spcBef>
              <a:buSzPct val="100000"/>
              <a:buAutoNum type="arabicPeriod"/>
            </a:pPr>
            <a:r>
              <a:rPr lang="en" sz="1600"/>
              <a:t>Click </a:t>
            </a:r>
            <a:r>
              <a:rPr lang="en" sz="1600" i="1"/>
              <a:t>Save Animation</a:t>
            </a:r>
            <a:r>
              <a:rPr lang="en" sz="1600"/>
              <a:t>.</a:t>
            </a:r>
          </a:p>
          <a:p>
            <a:pPr marL="457200" lvl="0" indent="-330200" rtl="0">
              <a:spcBef>
                <a:spcPts val="0"/>
              </a:spcBef>
              <a:buSzPct val="100000"/>
              <a:buAutoNum type="arabicPeriod"/>
            </a:pPr>
            <a:r>
              <a:rPr lang="en" sz="1600"/>
              <a:t>Follow instructions in the lower left panel of FirstGlance.</a:t>
            </a:r>
          </a:p>
          <a:p>
            <a:pPr marL="457200" lvl="0" indent="-330200" rtl="0">
              <a:spcBef>
                <a:spcPts val="0"/>
              </a:spcBef>
              <a:buSzPct val="100000"/>
              <a:buAutoNum type="arabicPeriod"/>
            </a:pPr>
            <a:r>
              <a:rPr lang="en" sz="1600"/>
              <a:t>Drag the saved GIF file and drop it into a slide in your presentation software (Powerpoint, Google Slides, Libre Office).</a:t>
            </a:r>
          </a:p>
        </p:txBody>
      </p:sp>
      <p:pic>
        <p:nvPicPr>
          <p:cNvPr id="148" name="Shape 14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873947" y="1919649"/>
            <a:ext cx="3222802" cy="1856999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49" name="Shape 149"/>
          <p:cNvSpPr/>
          <p:nvPr/>
        </p:nvSpPr>
        <p:spPr>
          <a:xfrm>
            <a:off x="3917675" y="1896725"/>
            <a:ext cx="1971250" cy="687450"/>
          </a:xfrm>
          <a:custGeom>
            <a:avLst/>
            <a:gdLst/>
            <a:ahLst/>
            <a:cxnLst/>
            <a:rect l="0" t="0" r="0" b="0"/>
            <a:pathLst>
              <a:path w="78850" h="27498" extrusionOk="0">
                <a:moveTo>
                  <a:pt x="0" y="27498"/>
                </a:moveTo>
                <a:cubicBezTo>
                  <a:pt x="9773" y="26945"/>
                  <a:pt x="45499" y="28768"/>
                  <a:pt x="58641" y="24185"/>
                </a:cubicBezTo>
                <a:cubicBezTo>
                  <a:pt x="71782" y="19602"/>
                  <a:pt x="75481" y="4030"/>
                  <a:pt x="78850" y="0"/>
                </a:cubicBezTo>
              </a:path>
            </a:pathLst>
          </a:cu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sp>
      <p:sp>
        <p:nvSpPr>
          <p:cNvPr id="150" name="Shape 150"/>
          <p:cNvSpPr/>
          <p:nvPr/>
        </p:nvSpPr>
        <p:spPr>
          <a:xfrm>
            <a:off x="2600750" y="3005020"/>
            <a:ext cx="3279900" cy="763549"/>
          </a:xfrm>
          <a:custGeom>
            <a:avLst/>
            <a:gdLst/>
            <a:ahLst/>
            <a:cxnLst/>
            <a:rect l="0" t="0" r="0" b="0"/>
            <a:pathLst>
              <a:path w="131196" h="30542" extrusionOk="0">
                <a:moveTo>
                  <a:pt x="0" y="394"/>
                </a:moveTo>
                <a:cubicBezTo>
                  <a:pt x="18553" y="835"/>
                  <a:pt x="89452" y="-1980"/>
                  <a:pt x="111318" y="3044"/>
                </a:cubicBezTo>
                <a:cubicBezTo>
                  <a:pt x="133184" y="8068"/>
                  <a:pt x="127883" y="25959"/>
                  <a:pt x="131196" y="30542"/>
                </a:cubicBezTo>
              </a:path>
            </a:pathLst>
          </a:cu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 rtl="0">
                <a:spcBef>
                  <a:spcPts val="0"/>
                </a:spcBef>
                <a:buNone/>
              </a:pPr>
              <a:t>11</a:t>
            </a:fld>
            <a:endParaRPr lang="en"/>
          </a:p>
        </p:txBody>
      </p:sp>
      <p:sp>
        <p:nvSpPr>
          <p:cNvPr id="156" name="Shape 156"/>
          <p:cNvSpPr txBox="1">
            <a:spLocks noGrp="1"/>
          </p:cNvSpPr>
          <p:nvPr>
            <p:ph type="title"/>
          </p:nvPr>
        </p:nvSpPr>
        <p:spPr>
          <a:xfrm>
            <a:off x="311700" y="16837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600"/>
              <a:t>Methods for Generating Animations in FirstGlance. II.</a:t>
            </a:r>
          </a:p>
        </p:txBody>
      </p:sp>
      <p:sp>
        <p:nvSpPr>
          <p:cNvPr id="157" name="Shape 157"/>
          <p:cNvSpPr txBox="1"/>
          <p:nvPr/>
        </p:nvSpPr>
        <p:spPr>
          <a:xfrm>
            <a:off x="712700" y="845300"/>
            <a:ext cx="7857000" cy="1021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/>
              <a:t>Some of the animations shown here used models (</a:t>
            </a:r>
            <a:r>
              <a:rPr lang="en" sz="1800" u="sng">
                <a:solidFill>
                  <a:schemeClr val="hlink"/>
                </a:solidFill>
                <a:hlinkClick r:id="rId3"/>
              </a:rPr>
              <a:t>PDB files</a:t>
            </a:r>
            <a:r>
              <a:rPr lang="en" sz="1800"/>
              <a:t>) generated by resources outside of </a:t>
            </a:r>
            <a:r>
              <a:rPr lang="en" sz="1800" u="sng">
                <a:solidFill>
                  <a:schemeClr val="hlink"/>
                </a:solidFill>
                <a:hlinkClick r:id="rId4"/>
              </a:rPr>
              <a:t>FirstGlance</a:t>
            </a:r>
            <a:r>
              <a:rPr lang="en" sz="1800"/>
              <a:t>. These resources are all available from links in the </a:t>
            </a:r>
            <a:r>
              <a:rPr lang="en" sz="1800" i="1"/>
              <a:t>Resources</a:t>
            </a:r>
            <a:r>
              <a:rPr lang="en" sz="1800"/>
              <a:t> tab within FirstGlance, including:</a:t>
            </a:r>
          </a:p>
        </p:txBody>
      </p:sp>
      <p:sp>
        <p:nvSpPr>
          <p:cNvPr id="158" name="Shape 158"/>
          <p:cNvSpPr txBox="1"/>
          <p:nvPr/>
        </p:nvSpPr>
        <p:spPr>
          <a:xfrm>
            <a:off x="566725" y="1936975"/>
            <a:ext cx="4370700" cy="961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Char char="●"/>
            </a:pPr>
            <a:r>
              <a:rPr lang="en"/>
              <a:t>MakeMultimer server to generate </a:t>
            </a:r>
            <a:r>
              <a:rPr lang="en" u="sng">
                <a:solidFill>
                  <a:schemeClr val="hlink"/>
                </a:solidFill>
                <a:hlinkClick r:id="rId5"/>
              </a:rPr>
              <a:t>biological units</a:t>
            </a:r>
            <a:r>
              <a:rPr lang="en"/>
              <a:t>.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">
                <a:solidFill>
                  <a:schemeClr val="dk1"/>
                </a:solidFill>
              </a:rPr>
              <a:t>ConSurf server to color by </a:t>
            </a:r>
            <a:r>
              <a:rPr lang="en" u="sng">
                <a:solidFill>
                  <a:schemeClr val="accent5"/>
                </a:solidFill>
                <a:hlinkClick r:id="rId6"/>
              </a:rPr>
              <a:t>evolutionary conservation</a:t>
            </a:r>
            <a:r>
              <a:rPr lang="en">
                <a:solidFill>
                  <a:schemeClr val="dk1"/>
                </a:solidFill>
              </a:rPr>
              <a:t>.</a:t>
            </a:r>
          </a:p>
        </p:txBody>
      </p:sp>
      <p:pic>
        <p:nvPicPr>
          <p:cNvPr id="159" name="Shape 15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697600" y="2074975"/>
            <a:ext cx="4171950" cy="6858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60" name="Shape 160"/>
          <p:cNvSpPr txBox="1"/>
          <p:nvPr/>
        </p:nvSpPr>
        <p:spPr>
          <a:xfrm>
            <a:off x="566725" y="2816450"/>
            <a:ext cx="7333200" cy="1494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Char char="●"/>
            </a:pPr>
            <a:r>
              <a:rPr lang="en"/>
              <a:t>Orientations of Proteins in Membranes server for seeing boundaries of lipid bilayers.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"/>
              <a:t>Proteopedia.Org for customized molecular scenes.</a:t>
            </a:r>
          </a:p>
          <a:p>
            <a:pPr lvl="0" rtl="0">
              <a:spcBef>
                <a:spcPts val="0"/>
              </a:spcBef>
              <a:buNone/>
            </a:pPr>
            <a:r>
              <a:rPr lang="en" i="1" u="sng"/>
              <a:t>as well as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" u="sng">
                <a:solidFill>
                  <a:schemeClr val="hlink"/>
                </a:solidFill>
                <a:hlinkClick r:id="rId8"/>
              </a:rPr>
              <a:t>Practical Guide to Homology Modeling</a:t>
            </a:r>
            <a:r>
              <a:rPr lang="en"/>
              <a:t> (also explains how to find empirical models).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"/>
              <a:t>Predict intrinsically disordered regions of protein chains.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"/>
              <a:t>Evaluate model quality, including atomic clashes (MolProbity server).</a:t>
            </a:r>
          </a:p>
        </p:txBody>
      </p:sp>
      <p:sp>
        <p:nvSpPr>
          <p:cNvPr id="161" name="Shape 161"/>
          <p:cNvSpPr/>
          <p:nvPr/>
        </p:nvSpPr>
        <p:spPr>
          <a:xfrm>
            <a:off x="2145200" y="1755925"/>
            <a:ext cx="4762500" cy="447250"/>
          </a:xfrm>
          <a:custGeom>
            <a:avLst/>
            <a:gdLst/>
            <a:ahLst/>
            <a:cxnLst/>
            <a:rect l="0" t="0" r="0" b="0"/>
            <a:pathLst>
              <a:path w="190500" h="17890" extrusionOk="0">
                <a:moveTo>
                  <a:pt x="0" y="0"/>
                </a:moveTo>
                <a:cubicBezTo>
                  <a:pt x="26946" y="552"/>
                  <a:pt x="129926" y="331"/>
                  <a:pt x="161676" y="3313"/>
                </a:cubicBezTo>
                <a:cubicBezTo>
                  <a:pt x="193426" y="6294"/>
                  <a:pt x="185696" y="15460"/>
                  <a:pt x="190500" y="1789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lg" len="lg"/>
            <a:tailEnd type="triangle" w="lg" len="lg"/>
          </a:ln>
        </p:spPr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 rtl="0">
                <a:spcBef>
                  <a:spcPts val="0"/>
                </a:spcBef>
                <a:buNone/>
              </a:pPr>
              <a:t>12</a:t>
            </a:fld>
            <a:endParaRPr lang="en"/>
          </a:p>
        </p:txBody>
      </p:sp>
      <p:sp>
        <p:nvSpPr>
          <p:cNvPr id="167" name="Shape 167"/>
          <p:cNvSpPr txBox="1">
            <a:spLocks noGrp="1"/>
          </p:cNvSpPr>
          <p:nvPr>
            <p:ph type="title"/>
          </p:nvPr>
        </p:nvSpPr>
        <p:spPr>
          <a:xfrm>
            <a:off x="311700" y="16837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600"/>
              <a:t>Methods for Generating Animations in FirstGlance. III.</a:t>
            </a:r>
          </a:p>
        </p:txBody>
      </p:sp>
      <p:sp>
        <p:nvSpPr>
          <p:cNvPr id="168" name="Shape 168"/>
          <p:cNvSpPr txBox="1"/>
          <p:nvPr/>
        </p:nvSpPr>
        <p:spPr>
          <a:xfrm>
            <a:off x="540975" y="815725"/>
            <a:ext cx="7587900" cy="316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700" b="1"/>
              <a:t>Note A</a:t>
            </a:r>
            <a:r>
              <a:rPr lang="en" sz="1700"/>
              <a:t>: FirstGlance can be used to animate molecular scenes from Proteopedia.Org. Unlike FirstGlance, Proteopedia enables you to customize the rendering and coloring. </a:t>
            </a:r>
            <a:r>
              <a:rPr lang="en" sz="1700" u="sng">
                <a:solidFill>
                  <a:schemeClr val="hlink"/>
                </a:solidFill>
                <a:hlinkClick r:id="rId3"/>
              </a:rPr>
              <a:t>Instructions</a:t>
            </a:r>
            <a:r>
              <a:rPr lang="en" sz="1700"/>
              <a:t>.</a:t>
            </a:r>
          </a:p>
          <a:p>
            <a:pPr lvl="0" rtl="0">
              <a:spcBef>
                <a:spcPts val="0"/>
              </a:spcBef>
              <a:buNone/>
            </a:pPr>
            <a:endParaRPr sz="1700"/>
          </a:p>
          <a:p>
            <a:pPr lvl="0" rtl="0">
              <a:spcBef>
                <a:spcPts val="0"/>
              </a:spcBef>
              <a:buNone/>
            </a:pPr>
            <a:r>
              <a:rPr lang="en" sz="1700" b="1"/>
              <a:t>Note B</a:t>
            </a:r>
            <a:r>
              <a:rPr lang="en" sz="1700"/>
              <a:t>: The pilus theoretical model is </a:t>
            </a:r>
            <a:r>
              <a:rPr lang="en" sz="1700" u="sng">
                <a:solidFill>
                  <a:schemeClr val="hlink"/>
                </a:solidFill>
                <a:hlinkClick r:id="rId4"/>
              </a:rPr>
              <a:t>available in Proteopedia</a:t>
            </a:r>
            <a:r>
              <a:rPr lang="en" sz="1700"/>
              <a:t>. That URL was copied and pasted into the URL slot in </a:t>
            </a:r>
            <a:r>
              <a:rPr lang="en" sz="1700" u="sng">
                <a:solidFill>
                  <a:schemeClr val="hlink"/>
                </a:solidFill>
                <a:hlinkClick r:id="rId5"/>
              </a:rPr>
              <a:t>FirstGlance</a:t>
            </a:r>
            <a:r>
              <a:rPr lang="en" sz="1700"/>
              <a:t>.</a:t>
            </a:r>
          </a:p>
          <a:p>
            <a:pPr lvl="0" rtl="0">
              <a:spcBef>
                <a:spcPts val="0"/>
              </a:spcBef>
              <a:buNone/>
            </a:pPr>
            <a:endParaRPr sz="1700"/>
          </a:p>
          <a:p>
            <a:pPr lvl="0" rtl="0">
              <a:spcBef>
                <a:spcPts val="0"/>
              </a:spcBef>
              <a:buNone/>
            </a:pPr>
            <a:endParaRPr sz="1700"/>
          </a:p>
          <a:p>
            <a:pPr lvl="0" rtl="0">
              <a:spcBef>
                <a:spcPts val="0"/>
              </a:spcBef>
              <a:buNone/>
            </a:pPr>
            <a:endParaRPr sz="1700"/>
          </a:p>
          <a:p>
            <a:pPr lvl="0" rtl="0">
              <a:spcBef>
                <a:spcPts val="0"/>
              </a:spcBef>
              <a:buNone/>
            </a:pPr>
            <a:r>
              <a:rPr lang="en" sz="1700"/>
              <a:t>In FirstGlance, the model was rendered </a:t>
            </a:r>
            <a:r>
              <a:rPr lang="en" sz="1700" i="1"/>
              <a:t>Thin Backbone</a:t>
            </a:r>
            <a:r>
              <a:rPr lang="en" sz="1700"/>
              <a:t> in the </a:t>
            </a:r>
            <a:r>
              <a:rPr lang="en" sz="1700" i="1"/>
              <a:t>Views</a:t>
            </a:r>
            <a:r>
              <a:rPr lang="en" sz="1700"/>
              <a:t> tab. The aromatic rings were highlighted in yellow by entering this into the Find slot in FirstGlance: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800"/>
          </a:p>
          <a:p>
            <a:pPr lvl="0" rtl="0">
              <a:spcBef>
                <a:spcPts val="0"/>
              </a:spcBef>
              <a:buNone/>
            </a:pPr>
            <a:endParaRPr sz="1800"/>
          </a:p>
          <a:p>
            <a:pPr lvl="0" rtl="0">
              <a:spcBef>
                <a:spcPts val="0"/>
              </a:spcBef>
              <a:buNone/>
            </a:pPr>
            <a:endParaRPr sz="1800"/>
          </a:p>
        </p:txBody>
      </p:sp>
      <p:pic>
        <p:nvPicPr>
          <p:cNvPr id="169" name="Shape 16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97837" y="2556200"/>
            <a:ext cx="3476625" cy="22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Shape 17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31237" y="2590550"/>
            <a:ext cx="3114675" cy="571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Shape 171"/>
          <p:cNvSpPr txBox="1"/>
          <p:nvPr/>
        </p:nvSpPr>
        <p:spPr>
          <a:xfrm>
            <a:off x="790000" y="4058975"/>
            <a:ext cx="69639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n" b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(phe1,phe24,tyr27) and sidechain and not (*.cb, *.oh, hydrogen)</a:t>
            </a:r>
          </a:p>
        </p:txBody>
      </p:sp>
      <p:sp>
        <p:nvSpPr>
          <p:cNvPr id="172" name="Shape 172"/>
          <p:cNvSpPr/>
          <p:nvPr/>
        </p:nvSpPr>
        <p:spPr>
          <a:xfrm>
            <a:off x="2037525" y="2741550"/>
            <a:ext cx="2857500" cy="149225"/>
          </a:xfrm>
          <a:custGeom>
            <a:avLst/>
            <a:gdLst/>
            <a:ahLst/>
            <a:cxnLst/>
            <a:rect l="0" t="0" r="0" b="0"/>
            <a:pathLst>
              <a:path w="114300" h="5969" extrusionOk="0">
                <a:moveTo>
                  <a:pt x="0" y="0"/>
                </a:moveTo>
                <a:cubicBezTo>
                  <a:pt x="2319" y="883"/>
                  <a:pt x="-5135" y="4307"/>
                  <a:pt x="13915" y="5301"/>
                </a:cubicBezTo>
                <a:cubicBezTo>
                  <a:pt x="32965" y="6294"/>
                  <a:pt x="97569" y="5852"/>
                  <a:pt x="114300" y="5963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lg" len="lg"/>
            <a:tailEnd type="triangle" w="lg" len="lg"/>
          </a:ln>
        </p:spPr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1845450" y="827852"/>
            <a:ext cx="5453100" cy="2261793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9600" dirty="0">
                <a:latin typeface="Edwardian Script ITC"/>
                <a:ea typeface="Pinyon Script"/>
                <a:cs typeface="Edwardian Script ITC"/>
                <a:sym typeface="Pinyon Script"/>
              </a:rPr>
              <a:t>fin</a:t>
            </a:r>
          </a:p>
        </p:txBody>
      </p:sp>
      <p:sp>
        <p:nvSpPr>
          <p:cNvPr id="178" name="Shape 17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13</a:t>
            </a:fld>
            <a:endParaRPr lang="e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subTitle" idx="1"/>
          </p:nvPr>
        </p:nvSpPr>
        <p:spPr>
          <a:xfrm>
            <a:off x="5217650" y="454100"/>
            <a:ext cx="3735000" cy="1575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000000"/>
                </a:solidFill>
              </a:rPr>
              <a:t>Bacteriophage T4 cell-puncturing protein </a:t>
            </a:r>
            <a:r>
              <a:rPr lang="en" sz="2400">
                <a:solidFill>
                  <a:srgbClr val="000000"/>
                </a:solidFill>
              </a:rPr>
              <a:t>(</a:t>
            </a:r>
            <a:r>
              <a:rPr lang="en" sz="2400" u="sng">
                <a:solidFill>
                  <a:schemeClr val="hlink"/>
                </a:solidFill>
                <a:hlinkClick r:id="rId3"/>
              </a:rPr>
              <a:t>biological unit</a:t>
            </a:r>
            <a:r>
              <a:rPr lang="en" sz="2400">
                <a:solidFill>
                  <a:srgbClr val="000000"/>
                </a:solidFill>
              </a:rPr>
              <a:t> of 1k28)</a:t>
            </a:r>
          </a:p>
        </p:txBody>
      </p:sp>
      <p:sp>
        <p:nvSpPr>
          <p:cNvPr id="69" name="Shape 6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2</a:t>
            </a:fld>
            <a:endParaRPr lang="en"/>
          </a:p>
        </p:txBody>
      </p:sp>
      <p:pic>
        <p:nvPicPr>
          <p:cNvPr id="70" name="Shape 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3112" y="226937"/>
            <a:ext cx="4295775" cy="206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Shape 7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3112" y="2293862"/>
            <a:ext cx="4295775" cy="2066925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Shape 72"/>
          <p:cNvSpPr txBox="1"/>
          <p:nvPr/>
        </p:nvSpPr>
        <p:spPr>
          <a:xfrm>
            <a:off x="5352050" y="2928550"/>
            <a:ext cx="3466200" cy="926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800"/>
              <a:t>Here, each of the 6 chains is given a different color.</a:t>
            </a:r>
          </a:p>
        </p:txBody>
      </p:sp>
      <p:sp>
        <p:nvSpPr>
          <p:cNvPr id="73" name="Shape 73"/>
          <p:cNvSpPr txBox="1"/>
          <p:nvPr/>
        </p:nvSpPr>
        <p:spPr>
          <a:xfrm>
            <a:off x="3095368" y="4709562"/>
            <a:ext cx="6107399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with </a:t>
            </a:r>
            <a:r>
              <a:rPr lang="en" u="sng">
                <a:solidFill>
                  <a:schemeClr val="hlink"/>
                </a:solidFill>
                <a:hlinkClick r:id="rId6"/>
              </a:rPr>
              <a:t>MakeMultimer</a:t>
            </a:r>
            <a:r>
              <a:rPr lang="en"/>
              <a:t> (Michael Palmer, Univ. Waterloo, Ontario, Canada)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subTitle" idx="1"/>
          </p:nvPr>
        </p:nvSpPr>
        <p:spPr>
          <a:xfrm>
            <a:off x="3807450" y="815525"/>
            <a:ext cx="4847100" cy="1714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>
                <a:solidFill>
                  <a:srgbClr val="000000"/>
                </a:solidFill>
              </a:rPr>
              <a:t>Enolase, an enzyme in glycolysis (4enl), showing </a:t>
            </a:r>
            <a:r>
              <a:rPr lang="en" sz="2400" u="sng">
                <a:solidFill>
                  <a:schemeClr val="hlink"/>
                </a:solidFill>
                <a:hlinkClick r:id="rId3"/>
              </a:rPr>
              <a:t>evolutionary conservation</a:t>
            </a:r>
            <a:r>
              <a:rPr lang="en" sz="2400">
                <a:solidFill>
                  <a:srgbClr val="000000"/>
                </a:solidFill>
              </a:rPr>
              <a:t> of the catalytic pocket.</a:t>
            </a:r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 rtl="0">
                <a:spcBef>
                  <a:spcPts val="0"/>
                </a:spcBef>
                <a:buNone/>
              </a:pPr>
              <a:t>3</a:t>
            </a:fld>
            <a:endParaRPr lang="en"/>
          </a:p>
        </p:txBody>
      </p:sp>
      <p:sp>
        <p:nvSpPr>
          <p:cNvPr id="80" name="Shape 80"/>
          <p:cNvSpPr txBox="1"/>
          <p:nvPr/>
        </p:nvSpPr>
        <p:spPr>
          <a:xfrm>
            <a:off x="3113911" y="4702354"/>
            <a:ext cx="36051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dirty="0"/>
              <a:t>with </a:t>
            </a:r>
            <a:r>
              <a:rPr lang="en" u="sng" dirty="0">
                <a:solidFill>
                  <a:schemeClr val="hlink"/>
                </a:solidFill>
                <a:hlinkClick r:id="rId4"/>
              </a:rPr>
              <a:t>ConSurf</a:t>
            </a:r>
            <a:r>
              <a:rPr lang="en" dirty="0"/>
              <a:t> </a:t>
            </a:r>
            <a:r>
              <a:rPr lang="en-US" dirty="0" smtClean="0"/>
              <a:t>(Tel-Aviv University</a:t>
            </a:r>
            <a:r>
              <a:rPr lang="en" dirty="0" smtClean="0"/>
              <a:t>, </a:t>
            </a:r>
            <a:r>
              <a:rPr lang="en" dirty="0"/>
              <a:t>Israel)</a:t>
            </a:r>
          </a:p>
        </p:txBody>
      </p:sp>
      <p:pic>
        <p:nvPicPr>
          <p:cNvPr id="81" name="Shape 8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43370" y="2925395"/>
            <a:ext cx="3807300" cy="71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Shape 8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7575" y="662600"/>
            <a:ext cx="3503525" cy="3503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4429900" y="407775"/>
            <a:ext cx="4402200" cy="4161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 b="1">
                <a:solidFill>
                  <a:srgbClr val="000000"/>
                </a:solidFill>
              </a:rPr>
              <a:t>Nicotine bound to protein receptor</a:t>
            </a:r>
            <a:r>
              <a:rPr lang="en">
                <a:solidFill>
                  <a:srgbClr val="000000"/>
                </a:solidFill>
              </a:rPr>
              <a:t> (1uw6).</a:t>
            </a:r>
          </a:p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000000"/>
                </a:solidFill>
              </a:rPr>
              <a:t>Top: </a:t>
            </a:r>
            <a:r>
              <a:rPr lang="en">
                <a:solidFill>
                  <a:srgbClr val="FF00FF"/>
                </a:solidFill>
              </a:rPr>
              <a:t>Water</a:t>
            </a:r>
            <a:r>
              <a:rPr lang="en">
                <a:solidFill>
                  <a:srgbClr val="000000"/>
                </a:solidFill>
              </a:rPr>
              <a:t> bridge from </a:t>
            </a:r>
            <a:r>
              <a:rPr lang="en" b="1">
                <a:solidFill>
                  <a:srgbClr val="0000FF"/>
                </a:solidFill>
              </a:rPr>
              <a:t>N</a:t>
            </a:r>
            <a:r>
              <a:rPr lang="en">
                <a:solidFill>
                  <a:srgbClr val="000000"/>
                </a:solidFill>
              </a:rPr>
              <a:t> in nicotine to main chain </a:t>
            </a:r>
            <a:r>
              <a:rPr lang="en" b="1">
                <a:solidFill>
                  <a:srgbClr val="FF0000"/>
                </a:solidFill>
              </a:rPr>
              <a:t>O</a:t>
            </a:r>
            <a:r>
              <a:rPr lang="en">
                <a:solidFill>
                  <a:srgbClr val="000000"/>
                </a:solidFill>
              </a:rPr>
              <a:t> of Leu102.</a:t>
            </a:r>
          </a:p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000000"/>
                </a:solidFill>
              </a:rPr>
              <a:t>Bottom: </a:t>
            </a:r>
            <a:r>
              <a:rPr lang="en" u="sng">
                <a:solidFill>
                  <a:schemeClr val="hlink"/>
                </a:solidFill>
                <a:hlinkClick r:id="rId3"/>
              </a:rPr>
              <a:t>Cation-pi interaction</a:t>
            </a:r>
            <a:r>
              <a:rPr lang="en">
                <a:solidFill>
                  <a:srgbClr val="000000"/>
                </a:solidFill>
              </a:rPr>
              <a:t> (</a:t>
            </a:r>
            <a:r>
              <a:rPr lang="en" b="1">
                <a:solidFill>
                  <a:srgbClr val="0000FF"/>
                </a:solidFill>
              </a:rPr>
              <a:t>N</a:t>
            </a:r>
            <a:r>
              <a:rPr lang="en">
                <a:solidFill>
                  <a:srgbClr val="000000"/>
                </a:solidFill>
              </a:rPr>
              <a:t> in nicotine 4.59 Å from </a:t>
            </a:r>
            <a:r>
              <a:rPr lang="en">
                <a:solidFill>
                  <a:srgbClr val="666666"/>
                </a:solidFill>
              </a:rPr>
              <a:t>aromatic ring in Trp143</a:t>
            </a:r>
            <a:r>
              <a:rPr lang="en">
                <a:solidFill>
                  <a:srgbClr val="000000"/>
                </a:solidFill>
              </a:rPr>
              <a:t>), critical in nicotine addiction, responsible for millions of deaths annually.</a:t>
            </a:r>
          </a:p>
        </p:txBody>
      </p:sp>
      <p:sp>
        <p:nvSpPr>
          <p:cNvPr id="88" name="Shape 8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4</a:t>
            </a:fld>
            <a:endParaRPr lang="en"/>
          </a:p>
        </p:txBody>
      </p:sp>
      <p:pic>
        <p:nvPicPr>
          <p:cNvPr id="89" name="Shape 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8250" y="263625"/>
            <a:ext cx="3810000" cy="3810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0" name="Shape 90"/>
          <p:cNvCxnSpPr/>
          <p:nvPr/>
        </p:nvCxnSpPr>
        <p:spPr>
          <a:xfrm>
            <a:off x="1176975" y="759950"/>
            <a:ext cx="18600" cy="704100"/>
          </a:xfrm>
          <a:prstGeom prst="straightConnector1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91" name="Shape 91"/>
          <p:cNvSpPr txBox="1"/>
          <p:nvPr/>
        </p:nvSpPr>
        <p:spPr>
          <a:xfrm>
            <a:off x="658000" y="366350"/>
            <a:ext cx="10749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800">
                <a:solidFill>
                  <a:srgbClr val="666666"/>
                </a:solidFill>
              </a:rPr>
              <a:t>Nicotine</a:t>
            </a:r>
          </a:p>
        </p:txBody>
      </p:sp>
      <p:sp>
        <p:nvSpPr>
          <p:cNvPr id="92" name="Shape 92"/>
          <p:cNvSpPr txBox="1"/>
          <p:nvPr/>
        </p:nvSpPr>
        <p:spPr>
          <a:xfrm>
            <a:off x="3086091" y="4707925"/>
            <a:ext cx="53382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using Tools, Contacts and Non-Covalent Interactions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039300" y="611650"/>
            <a:ext cx="2981700" cy="2744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>
                <a:solidFill>
                  <a:srgbClr val="000000"/>
                </a:solidFill>
              </a:rPr>
              <a:t>Potassium channel (1r3j) showing boundaries of lipid bilayer.</a:t>
            </a:r>
          </a:p>
        </p:txBody>
      </p:sp>
      <p:sp>
        <p:nvSpPr>
          <p:cNvPr id="98" name="Shape 9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5</a:t>
            </a:fld>
            <a:endParaRPr lang="en"/>
          </a:p>
        </p:txBody>
      </p:sp>
      <p:sp>
        <p:nvSpPr>
          <p:cNvPr id="99" name="Shape 99"/>
          <p:cNvSpPr txBox="1"/>
          <p:nvPr/>
        </p:nvSpPr>
        <p:spPr>
          <a:xfrm>
            <a:off x="1389000" y="3614350"/>
            <a:ext cx="4365000" cy="797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800">
                <a:solidFill>
                  <a:srgbClr val="FF0000"/>
                </a:solidFill>
              </a:rPr>
              <a:t>Outside boundary of lipid bilayer.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>
                <a:solidFill>
                  <a:srgbClr val="0000FF"/>
                </a:solidFill>
              </a:rPr>
              <a:t>Inside boundary of lipid bilayer.</a:t>
            </a:r>
          </a:p>
          <a:p>
            <a:pPr lvl="0">
              <a:spcBef>
                <a:spcPts val="0"/>
              </a:spcBef>
              <a:buNone/>
            </a:pPr>
            <a:endParaRPr sz="1800" b="1"/>
          </a:p>
        </p:txBody>
      </p:sp>
      <p:pic>
        <p:nvPicPr>
          <p:cNvPr id="100" name="Shape 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96500" y="51745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Shape 1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0962" y="536500"/>
            <a:ext cx="2828925" cy="281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Shape 10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53822" y="3839000"/>
            <a:ext cx="363600" cy="347799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Shape 103"/>
          <p:cNvSpPr txBox="1"/>
          <p:nvPr/>
        </p:nvSpPr>
        <p:spPr>
          <a:xfrm>
            <a:off x="5601600" y="3816100"/>
            <a:ext cx="24930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Potassium ion.</a:t>
            </a:r>
          </a:p>
        </p:txBody>
      </p:sp>
      <p:sp>
        <p:nvSpPr>
          <p:cNvPr id="104" name="Shape 104"/>
          <p:cNvSpPr txBox="1"/>
          <p:nvPr/>
        </p:nvSpPr>
        <p:spPr>
          <a:xfrm>
            <a:off x="3052110" y="4709125"/>
            <a:ext cx="5338200" cy="34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with </a:t>
            </a:r>
            <a:r>
              <a:rPr lang="en" u="sng">
                <a:solidFill>
                  <a:schemeClr val="hlink"/>
                </a:solidFill>
                <a:hlinkClick r:id="rId6"/>
              </a:rPr>
              <a:t>Orientations of Proteins in Membranes</a:t>
            </a:r>
            <a:r>
              <a:rPr lang="en"/>
              <a:t> (Univ. Mich.)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898950" y="114500"/>
            <a:ext cx="7573500" cy="539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2400"/>
              <a:t>Gramicidin channel in lipid bilayer (theoretical model*).</a:t>
            </a:r>
          </a:p>
        </p:txBody>
      </p:sp>
      <p:sp>
        <p:nvSpPr>
          <p:cNvPr id="110" name="Shape 11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6</a:t>
            </a:fld>
            <a:endParaRPr lang="en"/>
          </a:p>
        </p:txBody>
      </p:sp>
      <p:pic>
        <p:nvPicPr>
          <p:cNvPr id="111" name="Shape 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012" y="764937"/>
            <a:ext cx="3762375" cy="271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Shape 1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74862" y="764937"/>
            <a:ext cx="3762375" cy="271462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Shape 113"/>
          <p:cNvSpPr txBox="1"/>
          <p:nvPr/>
        </p:nvSpPr>
        <p:spPr>
          <a:xfrm>
            <a:off x="690300" y="3590925"/>
            <a:ext cx="3605100" cy="84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800" b="1">
                <a:solidFill>
                  <a:srgbClr val="999999"/>
                </a:solidFill>
              </a:rPr>
              <a:t>Lipid bilayer</a:t>
            </a:r>
            <a:r>
              <a:rPr lang="en" sz="1800"/>
              <a:t> with </a:t>
            </a:r>
            <a:r>
              <a:rPr lang="en" sz="1800" b="1">
                <a:solidFill>
                  <a:srgbClr val="666666"/>
                </a:solidFill>
              </a:rPr>
              <a:t>gramicidin peptides</a:t>
            </a:r>
            <a:r>
              <a:rPr lang="en" sz="1800"/>
              <a:t> surrounded by </a:t>
            </a:r>
            <a:r>
              <a:rPr lang="en" sz="1800" b="1">
                <a:solidFill>
                  <a:srgbClr val="FF0000"/>
                </a:solidFill>
              </a:rPr>
              <a:t>water</a:t>
            </a:r>
            <a:r>
              <a:rPr lang="en" sz="1800"/>
              <a:t>.</a:t>
            </a:r>
          </a:p>
        </p:txBody>
      </p:sp>
      <p:sp>
        <p:nvSpPr>
          <p:cNvPr id="114" name="Shape 114"/>
          <p:cNvSpPr txBox="1"/>
          <p:nvPr/>
        </p:nvSpPr>
        <p:spPr>
          <a:xfrm>
            <a:off x="4782200" y="3590925"/>
            <a:ext cx="3605100" cy="84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 b="1">
                <a:solidFill>
                  <a:srgbClr val="FF0000"/>
                </a:solidFill>
              </a:rPr>
              <a:t>Water </a:t>
            </a:r>
            <a:r>
              <a:rPr lang="en" sz="1800"/>
              <a:t>occupying channel in</a:t>
            </a:r>
            <a:r>
              <a:rPr lang="en" sz="1800" b="1">
                <a:solidFill>
                  <a:srgbClr val="FF0000"/>
                </a:solidFill>
              </a:rPr>
              <a:t> </a:t>
            </a:r>
            <a:r>
              <a:rPr lang="en" sz="1800" b="1">
                <a:solidFill>
                  <a:srgbClr val="F6B26B"/>
                </a:solidFill>
              </a:rPr>
              <a:t>gramicidin</a:t>
            </a:r>
            <a:r>
              <a:rPr lang="en" sz="1800" b="1">
                <a:solidFill>
                  <a:srgbClr val="666666"/>
                </a:solidFill>
              </a:rPr>
              <a:t> </a:t>
            </a:r>
            <a:r>
              <a:rPr lang="en" sz="1800" b="1">
                <a:solidFill>
                  <a:srgbClr val="E16D57"/>
                </a:solidFill>
              </a:rPr>
              <a:t>peptides</a:t>
            </a:r>
            <a:r>
              <a:rPr lang="en" sz="1800" b="1">
                <a:solidFill>
                  <a:srgbClr val="666666"/>
                </a:solidFill>
              </a:rPr>
              <a:t> </a:t>
            </a:r>
            <a:r>
              <a:rPr lang="en" sz="1800"/>
              <a:t>embedded in</a:t>
            </a:r>
            <a:r>
              <a:rPr lang="en" sz="1800" b="1">
                <a:solidFill>
                  <a:srgbClr val="666666"/>
                </a:solidFill>
              </a:rPr>
              <a:t> </a:t>
            </a:r>
            <a:r>
              <a:rPr lang="en" sz="1800" b="1">
                <a:solidFill>
                  <a:srgbClr val="999999"/>
                </a:solidFill>
              </a:rPr>
              <a:t>lipid bilayer</a:t>
            </a:r>
            <a:r>
              <a:rPr lang="en" sz="1800"/>
              <a:t>.</a:t>
            </a:r>
          </a:p>
        </p:txBody>
      </p:sp>
      <p:sp>
        <p:nvSpPr>
          <p:cNvPr id="115" name="Shape 115"/>
          <p:cNvSpPr txBox="1"/>
          <p:nvPr/>
        </p:nvSpPr>
        <p:spPr>
          <a:xfrm>
            <a:off x="764725" y="4312525"/>
            <a:ext cx="3605100" cy="350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200" u="sng">
                <a:solidFill>
                  <a:schemeClr val="hlink"/>
                </a:solidFill>
                <a:hlinkClick r:id="rId5"/>
              </a:rPr>
              <a:t>*Crouzy et al., Biophys. J. 67:1370, 1994.</a:t>
            </a:r>
          </a:p>
        </p:txBody>
      </p:sp>
      <p:sp>
        <p:nvSpPr>
          <p:cNvPr id="116" name="Shape 116"/>
          <p:cNvSpPr txBox="1"/>
          <p:nvPr/>
        </p:nvSpPr>
        <p:spPr>
          <a:xfrm>
            <a:off x="3044925" y="4701500"/>
            <a:ext cx="56760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capturing customized scene from </a:t>
            </a:r>
            <a:r>
              <a:rPr lang="en" u="sng">
                <a:solidFill>
                  <a:schemeClr val="hlink"/>
                </a:solidFill>
                <a:hlinkClick r:id="rId6"/>
              </a:rPr>
              <a:t>Proteopedia.Org</a:t>
            </a:r>
            <a:r>
              <a:rPr lang="en"/>
              <a:t> (Method: Note A.)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4568925" y="1357150"/>
            <a:ext cx="3597600" cy="2145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2400">
                <a:solidFill>
                  <a:srgbClr val="000000"/>
                </a:solidFill>
              </a:rPr>
              <a:t>Human hepatitis B virus half-capsid</a:t>
            </a:r>
          </a:p>
          <a:p>
            <a:pPr lvl="0" algn="ctr">
              <a:spcBef>
                <a:spcPts val="0"/>
              </a:spcBef>
              <a:buNone/>
            </a:pPr>
            <a:r>
              <a:rPr lang="en">
                <a:solidFill>
                  <a:srgbClr val="000000"/>
                </a:solidFill>
              </a:rPr>
              <a:t>(biological unit of 2g33)</a:t>
            </a: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7</a:t>
            </a:fld>
            <a:endParaRPr lang="en"/>
          </a:p>
        </p:txBody>
      </p:sp>
      <p:pic>
        <p:nvPicPr>
          <p:cNvPr id="123" name="Shape 1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8225" y="384075"/>
            <a:ext cx="3810000" cy="381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Shape 124"/>
          <p:cNvSpPr txBox="1"/>
          <p:nvPr/>
        </p:nvSpPr>
        <p:spPr>
          <a:xfrm>
            <a:off x="3044925" y="4701500"/>
            <a:ext cx="56760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capturing customized scene from </a:t>
            </a:r>
            <a:r>
              <a:rPr lang="en" u="sng">
                <a:solidFill>
                  <a:schemeClr val="hlink"/>
                </a:solidFill>
                <a:hlinkClick r:id="rId4"/>
              </a:rPr>
              <a:t>Proteopedia.Org</a:t>
            </a:r>
            <a:r>
              <a:rPr lang="en"/>
              <a:t> (Method: Note A.)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/>
        </p:nvSpPr>
        <p:spPr>
          <a:xfrm>
            <a:off x="1158450" y="298325"/>
            <a:ext cx="6403800" cy="3334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1415650" y="2408125"/>
            <a:ext cx="5915100" cy="1169100"/>
          </a:xfrm>
          <a:prstGeom prst="rect">
            <a:avLst/>
          </a:prstGeom>
          <a:solidFill>
            <a:srgbClr val="000000"/>
          </a:solidFill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Electrically conductive pilus of Geobacter sulfurreducens (theoretical model). </a:t>
            </a:r>
            <a:r>
              <a:rPr lang="en">
                <a:solidFill>
                  <a:srgbClr val="FFE163"/>
                </a:solidFill>
              </a:rPr>
              <a:t>Aromatic rings of Phe1, Phe24, Tyr27</a:t>
            </a:r>
            <a:r>
              <a:rPr lang="en">
                <a:solidFill>
                  <a:srgbClr val="FFFFFF"/>
                </a:solidFill>
              </a:rPr>
              <a:t> putatively form an electrically conductive path.</a:t>
            </a:r>
          </a:p>
        </p:txBody>
      </p:sp>
      <p:sp>
        <p:nvSpPr>
          <p:cNvPr id="131" name="Shape 1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8</a:t>
            </a:fld>
            <a:endParaRPr lang="en"/>
          </a:p>
        </p:txBody>
      </p:sp>
      <p:sp>
        <p:nvSpPr>
          <p:cNvPr id="132" name="Shape 132"/>
          <p:cNvSpPr txBox="1"/>
          <p:nvPr/>
        </p:nvSpPr>
        <p:spPr>
          <a:xfrm>
            <a:off x="963825" y="3781175"/>
            <a:ext cx="6524400" cy="62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1800" u="sng">
                <a:solidFill>
                  <a:schemeClr val="hlink"/>
                </a:solidFill>
                <a:hlinkClick r:id="rId3"/>
              </a:rPr>
              <a:t>Xiao </a:t>
            </a:r>
            <a:r>
              <a:rPr lang="en" sz="1800" i="1" u="sng">
                <a:solidFill>
                  <a:schemeClr val="hlink"/>
                </a:solidFill>
                <a:hlinkClick r:id="rId3"/>
              </a:rPr>
              <a:t>et al., Scientific Reports</a:t>
            </a:r>
            <a:r>
              <a:rPr lang="en" sz="1800" u="sng">
                <a:solidFill>
                  <a:schemeClr val="hlink"/>
                </a:solidFill>
                <a:hlinkClick r:id="rId3"/>
              </a:rPr>
              <a:t> </a:t>
            </a:r>
            <a:r>
              <a:rPr lang="en" sz="1800" b="1" u="sng">
                <a:solidFill>
                  <a:schemeClr val="hlink"/>
                </a:solidFill>
                <a:hlinkClick r:id="rId3"/>
              </a:rPr>
              <a:t>6</a:t>
            </a:r>
            <a:r>
              <a:rPr lang="en" sz="1800" u="sng">
                <a:solidFill>
                  <a:schemeClr val="hlink"/>
                </a:solidFill>
                <a:hlinkClick r:id="rId3"/>
              </a:rPr>
              <a:t>:23385, March 2016.</a:t>
            </a:r>
          </a:p>
          <a:p>
            <a:pPr lvl="0" algn="ctr">
              <a:spcBef>
                <a:spcPts val="0"/>
              </a:spcBef>
              <a:buNone/>
            </a:pPr>
            <a:r>
              <a:rPr lang="en" sz="1800" u="sng">
                <a:solidFill>
                  <a:schemeClr val="hlink"/>
                </a:solidFill>
                <a:hlinkClick r:id="rId4"/>
              </a:rPr>
              <a:t>Interactive graphics in Proteopedia.Org.</a:t>
            </a:r>
          </a:p>
        </p:txBody>
      </p:sp>
      <p:sp>
        <p:nvSpPr>
          <p:cNvPr id="133" name="Shape 133"/>
          <p:cNvSpPr txBox="1"/>
          <p:nvPr/>
        </p:nvSpPr>
        <p:spPr>
          <a:xfrm>
            <a:off x="3403225" y="4702354"/>
            <a:ext cx="18165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(Method: Note B.)</a:t>
            </a:r>
          </a:p>
        </p:txBody>
      </p:sp>
      <p:pic>
        <p:nvPicPr>
          <p:cNvPr id="134" name="Shape 1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15637" y="298325"/>
            <a:ext cx="5915025" cy="204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2400">
                <a:solidFill>
                  <a:srgbClr val="000000"/>
                </a:solidFill>
              </a:rPr>
              <a:t>End of demonstration examples.</a:t>
            </a:r>
          </a:p>
          <a:p>
            <a:pPr lvl="0" algn="ctr" rtl="0">
              <a:spcBef>
                <a:spcPts val="0"/>
              </a:spcBef>
              <a:buNone/>
            </a:pPr>
            <a:endParaRPr/>
          </a:p>
          <a:p>
            <a:pPr lvl="0" algn="ctr">
              <a:spcBef>
                <a:spcPts val="0"/>
              </a:spcBef>
              <a:buNone/>
            </a:pPr>
            <a:r>
              <a:rPr lang="en">
                <a:solidFill>
                  <a:srgbClr val="999999"/>
                </a:solidFill>
              </a:rPr>
              <a:t>Slides beyond this point provide technical information about the methods employed in the previous slides.</a:t>
            </a:r>
          </a:p>
        </p:txBody>
      </p:sp>
      <p:sp>
        <p:nvSpPr>
          <p:cNvPr id="140" name="Shape 1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9</a:t>
            </a:fld>
            <a:endParaRPr lang="e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680</Words>
  <Application>Microsoft Macintosh PowerPoint</Application>
  <PresentationFormat>On-screen Show (16:9)</PresentationFormat>
  <Paragraphs>79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Pinyon Script</vt:lpstr>
      <vt:lpstr>simple-light-2</vt:lpstr>
      <vt:lpstr>Examples of animations made with FirstGlance in Jmol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Methods for Generating Animations in FirstGlance. I.</vt:lpstr>
      <vt:lpstr>Methods for Generating Animations in FirstGlance. II.</vt:lpstr>
      <vt:lpstr>Methods for Generating Animations in FirstGlance. III.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Eric Martz</cp:lastModifiedBy>
  <cp:revision>4</cp:revision>
  <dcterms:created xsi:type="dcterms:W3CDTF">2016-05-31T19:00:45Z</dcterms:created>
  <dcterms:modified xsi:type="dcterms:W3CDTF">2016-05-31T19:01:09Z</dcterms:modified>
</cp:coreProperties>
</file>