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9" name="Shape 3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hyperlink" Target="http://firstglance.jmol.org" TargetMode="Externa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</a:p>
        </p:txBody>
      </p:sp>
      <p:sp>
        <p:nvSpPr>
          <p:cNvPr id="9" name="Shape 9"/>
          <p:cNvSpPr txBox="1"/>
          <p:nvPr/>
        </p:nvSpPr>
        <p:spPr>
          <a:xfrm>
            <a:off x="373475" y="4703625"/>
            <a:ext cx="324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October</a:t>
            </a:r>
            <a:r>
              <a:rPr lang="en">
                <a:solidFill>
                  <a:srgbClr val="666666"/>
                </a:solidFill>
              </a:rPr>
              <a:t> 2016 - </a:t>
            </a:r>
            <a:r>
              <a:rPr lang="en" u="sng">
                <a:solidFill>
                  <a:schemeClr val="hlink"/>
                </a:solidFill>
                <a:hlinkClick r:id="rId1"/>
              </a:rPr>
              <a:t>FirstGlance.Jmol.Org</a:t>
            </a: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consurf.tau.ac.il" TargetMode="External"/><Relationship Id="rId5" Type="http://schemas.openxmlformats.org/officeDocument/2006/relationships/hyperlink" Target="http://tinyurl.com/consurfanimated" TargetMode="External"/><Relationship Id="rId6" Type="http://schemas.openxmlformats.org/officeDocument/2006/relationships/hyperlink" Target="http://bioinformatics.org/firstglance/fgij/ppt/ConSurf-Animations.pptx" TargetMode="External"/><Relationship Id="rId7" Type="http://schemas.openxmlformats.org/officeDocument/2006/relationships/hyperlink" Target="http://bioinformatics.org/firstglance/fgij/ppt/ConSurf-Animations.pptx" TargetMode="External"/><Relationship Id="rId8" Type="http://schemas.openxmlformats.org/officeDocument/2006/relationships/hyperlink" Target="http://martz.molviz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proteopedia.org/wiki/index.php/Introduction_to_Evolutionary_Conservation" TargetMode="External"/><Relationship Id="rId4" Type="http://schemas.openxmlformats.org/officeDocument/2006/relationships/hyperlink" Target="http://consurf.tau.ac.il" TargetMode="External"/><Relationship Id="rId5" Type="http://schemas.openxmlformats.org/officeDocument/2006/relationships/image" Target="../media/image00.png"/><Relationship Id="rId6" Type="http://schemas.openxmlformats.org/officeDocument/2006/relationships/image" Target="../media/image0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consurf.tau.ac.il" TargetMode="External"/><Relationship Id="rId4" Type="http://schemas.openxmlformats.org/officeDocument/2006/relationships/image" Target="../media/image00.png"/><Relationship Id="rId5" Type="http://schemas.openxmlformats.org/officeDocument/2006/relationships/image" Target="../media/image06.gif"/><Relationship Id="rId6" Type="http://schemas.openxmlformats.org/officeDocument/2006/relationships/image" Target="../media/image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consurf.tau.ac.il" TargetMode="External"/><Relationship Id="rId4" Type="http://schemas.openxmlformats.org/officeDocument/2006/relationships/image" Target="../media/image00.png"/><Relationship Id="rId5" Type="http://schemas.openxmlformats.org/officeDocument/2006/relationships/image" Target="../media/image0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consurf.tau.ac.il" TargetMode="External"/><Relationship Id="rId4" Type="http://schemas.openxmlformats.org/officeDocument/2006/relationships/image" Target="../media/image04.png"/><Relationship Id="rId5" Type="http://schemas.openxmlformats.org/officeDocument/2006/relationships/hyperlink" Target="http://consurf.tau.ac.i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proteopedia.org/w/Installing_and_enabling_Java" TargetMode="External"/><Relationship Id="rId4" Type="http://schemas.openxmlformats.org/officeDocument/2006/relationships/image" Target="../media/image05.png"/><Relationship Id="rId5" Type="http://schemas.openxmlformats.org/officeDocument/2006/relationships/image" Target="../media/image02.png"/><Relationship Id="rId6" Type="http://schemas.openxmlformats.org/officeDocument/2006/relationships/image" Target="../media/image03.png"/><Relationship Id="rId7" Type="http://schemas.openxmlformats.org/officeDocument/2006/relationships/hyperlink" Target="http://consurf.tau.ac.il" TargetMode="External"/><Relationship Id="rId8" Type="http://schemas.openxmlformats.org/officeDocument/2006/relationships/image" Target="../media/image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0.png"/><Relationship Id="rId4" Type="http://schemas.openxmlformats.org/officeDocument/2006/relationships/hyperlink" Target="http://consurf.tau.ac.il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bioinformatics.org/firstglance/fgij/slides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311700" y="574775"/>
            <a:ext cx="8520600" cy="2047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Using </a:t>
            </a:r>
            <a:r>
              <a:rPr i="1" lang="en" sz="2400" u="sng">
                <a:solidFill>
                  <a:schemeClr val="accent5"/>
                </a:solidFill>
                <a:hlinkClick r:id="rId3"/>
              </a:rPr>
              <a:t>FirstGlance in Jmol</a:t>
            </a:r>
            <a:r>
              <a:rPr lang="en" sz="2400"/>
              <a:t> to</a:t>
            </a:r>
            <a:r>
              <a:rPr lang="en" sz="36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" sz="3600"/>
              <a:t>Animate </a:t>
            </a:r>
            <a:r>
              <a:rPr lang="en" sz="3600" u="sng">
                <a:solidFill>
                  <a:schemeClr val="hlink"/>
                </a:solidFill>
                <a:hlinkClick r:id="rId4"/>
              </a:rPr>
              <a:t>ConSurf</a:t>
            </a:r>
            <a:r>
              <a:rPr lang="en" sz="3600"/>
              <a:t> results</a:t>
            </a:r>
          </a:p>
          <a:p>
            <a:pPr lvl="0">
              <a:spcBef>
                <a:spcPts val="0"/>
              </a:spcBef>
              <a:buNone/>
            </a:pPr>
            <a:r>
              <a:rPr lang="en" sz="3600"/>
              <a:t>for presentations.</a:t>
            </a:r>
          </a:p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7" name="Shape 57"/>
          <p:cNvSpPr txBox="1"/>
          <p:nvPr/>
        </p:nvSpPr>
        <p:spPr>
          <a:xfrm>
            <a:off x="1509750" y="3044800"/>
            <a:ext cx="6124500" cy="13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These demonstration slides are available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here</a:t>
            </a:r>
            <a:r>
              <a:rPr lang="en" sz="1800"/>
              <a:t> (as Google Slides) or in a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downloadable </a:t>
            </a:r>
            <a:r>
              <a:rPr b="1" lang="en" sz="1800" u="sng">
                <a:solidFill>
                  <a:schemeClr val="hlink"/>
                </a:solidFill>
                <a:hlinkClick r:id="rId7"/>
              </a:rPr>
              <a:t>PowerPoint file</a:t>
            </a:r>
            <a:r>
              <a:rPr b="1" lang="en" sz="1800"/>
              <a:t> </a:t>
            </a:r>
            <a:r>
              <a:rPr lang="en" sz="1800"/>
              <a:t>(30 MB).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3352004" y="4710685"/>
            <a:ext cx="122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 </a:t>
            </a:r>
            <a:r>
              <a:rPr lang="en" u="sng">
                <a:solidFill>
                  <a:schemeClr val="hlink"/>
                </a:solidFill>
                <a:hlinkClick r:id="rId8"/>
              </a:rPr>
              <a:t>Eric Martz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idx="1" type="subTitle"/>
          </p:nvPr>
        </p:nvSpPr>
        <p:spPr>
          <a:xfrm>
            <a:off x="3807450" y="662600"/>
            <a:ext cx="4847100" cy="171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Enolase, an enzyme in glycolysis (4enl), showing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evolutionary conservation</a:t>
            </a:r>
            <a:r>
              <a:rPr lang="en" sz="2400">
                <a:solidFill>
                  <a:srgbClr val="000000"/>
                </a:solidFill>
              </a:rPr>
              <a:t> of the catalytic pocket.</a:t>
            </a:r>
          </a:p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5" name="Shape 65"/>
          <p:cNvSpPr txBox="1"/>
          <p:nvPr/>
        </p:nvSpPr>
        <p:spPr>
          <a:xfrm>
            <a:off x="3361723" y="4703043"/>
            <a:ext cx="48470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4"/>
              </a:rPr>
              <a:t>ConSurf</a:t>
            </a:r>
            <a:r>
              <a:rPr lang="en"/>
              <a:t> (Tel-Aviv University, Israel)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3370" y="2579295"/>
            <a:ext cx="3807300" cy="7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575" y="662600"/>
            <a:ext cx="3503525" cy="35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4099175" y="3533100"/>
            <a:ext cx="44958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This animation rotates a full 360°, which makes a large GIF file. Rocking back and forth is usually just as satisfactory, and makes a GIF file ⅓ the size. You can choose spinning or rocking in FirstGlance. GIF file is 300 x 300 pixels, 15 MB.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subTitle"/>
          </p:nvPr>
        </p:nvSpPr>
        <p:spPr>
          <a:xfrm>
            <a:off x="4026726" y="1329587"/>
            <a:ext cx="4847100" cy="170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Conservation of the DNA-binding domain of the Gal4 transcriptional regulator protein (3coq). DNA double helix is yellow and violet:</a:t>
            </a:r>
          </a:p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75" name="Shape 75"/>
          <p:cNvSpPr txBox="1"/>
          <p:nvPr/>
        </p:nvSpPr>
        <p:spPr>
          <a:xfrm>
            <a:off x="3361723" y="4711964"/>
            <a:ext cx="48470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3"/>
              </a:rPr>
              <a:t>ConSurf</a:t>
            </a:r>
            <a:r>
              <a:rPr lang="en"/>
              <a:t> (Tel-Aviv University, Israel)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820" y="568145"/>
            <a:ext cx="3807300" cy="7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4088825" y="3883200"/>
            <a:ext cx="44958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This animation rocks through a 60° angle. This is the default motion when saving animations from FirstGlance in Jmol. GIF file is 450 x 330 pixels, 7 MB.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850" y="254012"/>
            <a:ext cx="3181350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3775" y="2936212"/>
            <a:ext cx="1485900" cy="7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1" type="subTitle"/>
          </p:nvPr>
        </p:nvSpPr>
        <p:spPr>
          <a:xfrm>
            <a:off x="4047425" y="1329587"/>
            <a:ext cx="4847100" cy="170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Conservation of Gal4 amino acids contacting DNA (3coq). </a:t>
            </a:r>
            <a:r>
              <a:rPr lang="en" sz="2400">
                <a:solidFill>
                  <a:srgbClr val="666666"/>
                </a:solidFill>
              </a:rPr>
              <a:t>DNA double helix is gray.</a:t>
            </a:r>
          </a:p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86" name="Shape 86"/>
          <p:cNvSpPr txBox="1"/>
          <p:nvPr/>
        </p:nvSpPr>
        <p:spPr>
          <a:xfrm>
            <a:off x="3361723" y="4711964"/>
            <a:ext cx="48470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3"/>
              </a:rPr>
              <a:t>ConSurf</a:t>
            </a:r>
            <a:r>
              <a:rPr lang="en"/>
              <a:t> (Tel-Aviv University, Israel)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820" y="568145"/>
            <a:ext cx="3807300" cy="7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047425" y="2812675"/>
            <a:ext cx="4495800" cy="17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Instructions for seeing conservation of contacts are given in Slide 6.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</a:rPr>
              <a:t>This animation rocks through a 60° angle. This is the default motion when saving animations from FirstGlance in Jmol. GIF file is 450 x 330 pixels, 7 MB.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650" y="348387"/>
            <a:ext cx="3181350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ctrTitle"/>
          </p:nvPr>
        </p:nvSpPr>
        <p:spPr>
          <a:xfrm>
            <a:off x="249675" y="124350"/>
            <a:ext cx="8520600" cy="79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How?</a:t>
            </a:r>
          </a:p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96" name="Shape 96"/>
          <p:cNvSpPr txBox="1"/>
          <p:nvPr/>
        </p:nvSpPr>
        <p:spPr>
          <a:xfrm>
            <a:off x="249675" y="916950"/>
            <a:ext cx="3672600" cy="3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/>
              <a:t>1. Submit a job to the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ConSurf server</a:t>
            </a:r>
            <a:r>
              <a:rPr lang="en" sz="1600"/>
              <a:t>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/>
              <a:t>2. After your job finishes, under </a:t>
            </a:r>
            <a:r>
              <a:rPr i="1" lang="en" sz="1600"/>
              <a:t>Final Results</a:t>
            </a:r>
            <a:r>
              <a:rPr lang="en" sz="1600"/>
              <a:t>, click the link </a:t>
            </a:r>
            <a:r>
              <a:rPr lang="en" sz="1600" u="sng"/>
              <a:t>View ConSurf Results with FirstGlance in Jmol</a:t>
            </a:r>
            <a:r>
              <a:rPr lang="en" sz="1600"/>
              <a:t>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/>
              <a:t>3. Click </a:t>
            </a:r>
            <a:r>
              <a:rPr lang="en" sz="1600" u="sng"/>
              <a:t>Save Image or Animation for Powerpoint</a:t>
            </a:r>
            <a:r>
              <a:rPr lang="en" sz="1600"/>
              <a:t>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/>
              <a:t>4. Follow instructions.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/>
              <a:t>5. After the animated GIF file is saved to your computer, drag and drop it into a slide. It will animate automatically in Google Slides. You must project it to animate in Powerpoint.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0025" y="1122849"/>
            <a:ext cx="4799225" cy="33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3361723" y="4703043"/>
            <a:ext cx="48470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5"/>
              </a:rPr>
              <a:t>ConSurf</a:t>
            </a:r>
            <a:r>
              <a:rPr lang="en"/>
              <a:t> (Tel-Aviv University, Israel)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249675" y="196625"/>
            <a:ext cx="8520600" cy="606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How to visualize conservation of contacts:</a:t>
            </a:r>
          </a:p>
        </p:txBody>
      </p:sp>
      <p:sp>
        <p:nvSpPr>
          <p:cNvPr id="104" name="Shape 10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05" name="Shape 105"/>
          <p:cNvSpPr txBox="1"/>
          <p:nvPr/>
        </p:nvSpPr>
        <p:spPr>
          <a:xfrm>
            <a:off x="2533550" y="815025"/>
            <a:ext cx="4210800" cy="3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While visualizing the results of your ConSurf job in FirstGlance in Jmol: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1. Click the link </a:t>
            </a:r>
            <a:r>
              <a:rPr lang="en" u="sng"/>
              <a:t>Go to the FirstGlance Control Panel</a:t>
            </a:r>
            <a:r>
              <a:rPr lang="en"/>
              <a:t>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2. If you </a:t>
            </a:r>
            <a:r>
              <a:rPr lang="en" u="sng">
                <a:solidFill>
                  <a:schemeClr val="hlink"/>
                </a:solidFill>
                <a:hlinkClick r:id="rId3"/>
              </a:rPr>
              <a:t>use Java</a:t>
            </a:r>
            <a:r>
              <a:rPr lang="en">
                <a:solidFill>
                  <a:schemeClr val="dk1"/>
                </a:solidFill>
              </a:rPr>
              <a:t>, animations will be generated much faster. Start a Java session from the </a:t>
            </a:r>
            <a:r>
              <a:rPr i="1" lang="en">
                <a:solidFill>
                  <a:schemeClr val="dk1"/>
                </a:solidFill>
              </a:rPr>
              <a:t>Preferences </a:t>
            </a:r>
            <a:r>
              <a:rPr lang="en">
                <a:solidFill>
                  <a:schemeClr val="dk1"/>
                </a:solidFill>
              </a:rPr>
              <a:t>tab.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3. Click on the </a:t>
            </a:r>
            <a:r>
              <a:rPr i="1" lang="en"/>
              <a:t>Tools</a:t>
            </a:r>
            <a:r>
              <a:rPr lang="en"/>
              <a:t> tab at the top.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4. Click </a:t>
            </a:r>
            <a:r>
              <a:rPr lang="en" u="sng"/>
              <a:t>Contacts and Non-Covalent Interactions</a:t>
            </a:r>
            <a:r>
              <a:rPr lang="en"/>
              <a:t>.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5. Follow instructions. After you </a:t>
            </a:r>
            <a:r>
              <a:rPr lang="en" u="sng"/>
              <a:t>Show Atoms Contacting Target</a:t>
            </a:r>
            <a:r>
              <a:rPr lang="en"/>
              <a:t>, there are many options. Note the checkbox* to apply </a:t>
            </a:r>
            <a:r>
              <a:rPr i="1" lang="en"/>
              <a:t>ConSurf Colors</a:t>
            </a:r>
            <a:r>
              <a:rPr lang="en"/>
              <a:t> to the contacting residues.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475" y="978098"/>
            <a:ext cx="2257574" cy="304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3975" y="761475"/>
            <a:ext cx="2357174" cy="115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7912" y="2281029"/>
            <a:ext cx="2943225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2533550" y="4389100"/>
            <a:ext cx="29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*At the top of the lower left panel.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3361723" y="4703043"/>
            <a:ext cx="48470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7"/>
              </a:rPr>
              <a:t>ConSurf</a:t>
            </a:r>
            <a:r>
              <a:rPr lang="en"/>
              <a:t> (Tel-Aviv University, Israel)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475" y="4169886"/>
            <a:ext cx="2257575" cy="425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ctrTitle"/>
          </p:nvPr>
        </p:nvSpPr>
        <p:spPr>
          <a:xfrm>
            <a:off x="311700" y="273475"/>
            <a:ext cx="8520600" cy="1255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Here is the conservation color key. Copy and paste it into your slides as needed.</a:t>
            </a:r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852" y="2349277"/>
            <a:ext cx="6660288" cy="125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3361723" y="4703043"/>
            <a:ext cx="48470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4"/>
              </a:rPr>
              <a:t>ConSurf</a:t>
            </a:r>
            <a:r>
              <a:rPr lang="en"/>
              <a:t> (Tel-Aviv University, Israel)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End of demonstration examples.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Questions? Ask emartz </a:t>
            </a:r>
            <a:r>
              <a:rPr i="1" lang="en" sz="2400">
                <a:solidFill>
                  <a:srgbClr val="000000"/>
                </a:solidFill>
              </a:rPr>
              <a:t>at</a:t>
            </a:r>
            <a:r>
              <a:rPr lang="en" sz="2400">
                <a:solidFill>
                  <a:srgbClr val="000000"/>
                </a:solidFill>
              </a:rPr>
              <a:t> microbio.umass.edu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algn="ctr">
              <a:spcBef>
                <a:spcPts val="0"/>
              </a:spcBef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How to save animations from FirstGlance in Jmol.</a:t>
            </a:r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